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7" r:id="rId4"/>
    <p:sldId id="258" r:id="rId5"/>
    <p:sldId id="259" r:id="rId6"/>
    <p:sldId id="272" r:id="rId7"/>
    <p:sldId id="260" r:id="rId8"/>
    <p:sldId id="261" r:id="rId9"/>
    <p:sldId id="262" r:id="rId10"/>
    <p:sldId id="263" r:id="rId11"/>
    <p:sldId id="264" r:id="rId12"/>
    <p:sldId id="265" r:id="rId13"/>
    <p:sldId id="266" r:id="rId14"/>
    <p:sldId id="267" r:id="rId15"/>
    <p:sldId id="269" r:id="rId16"/>
    <p:sldId id="270" r:id="rId17"/>
    <p:sldId id="271" r:id="rId18"/>
    <p:sldId id="274" r:id="rId19"/>
    <p:sldId id="275" r:id="rId20"/>
    <p:sldId id="273"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3" d="100"/>
          <a:sy n="73" d="100"/>
        </p:scale>
        <p:origin x="91"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jpg>
</file>

<file path=ppt/media/image11.jpg>
</file>

<file path=ppt/media/image2.jpeg>
</file>

<file path=ppt/media/image3.jpg>
</file>

<file path=ppt/media/image4.jpg>
</file>

<file path=ppt/media/image5.PNG>
</file>

<file path=ppt/media/image6.PNG>
</file>

<file path=ppt/media/image7.PN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11/17/2016</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11/17/2016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11/17/2016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11/17/2016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11/17/2016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11/17/2016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11/17/2016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11/17/2016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11/17/2016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11/17/2016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11/17/2016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11/17/2016</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panmore.com/google-pestel-pestle-analysis-recommendations" TargetMode="External"/><Relationship Id="rId2" Type="http://schemas.openxmlformats.org/officeDocument/2006/relationships/hyperlink" Target="http://www.ua.basaga.org/" TargetMode="Externa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hyperlink" Target="http://www.prezi.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Pseudo crisis</a:t>
            </a:r>
            <a:endParaRPr lang="bg-BG" dirty="0"/>
          </a:p>
        </p:txBody>
      </p:sp>
      <p:sp>
        <p:nvSpPr>
          <p:cNvPr id="3" name="Subtitle 2"/>
          <p:cNvSpPr>
            <a:spLocks noGrp="1"/>
          </p:cNvSpPr>
          <p:nvPr>
            <p:ph type="subTitle" idx="1"/>
          </p:nvPr>
        </p:nvSpPr>
        <p:spPr/>
        <p:txBody>
          <a:bodyPr/>
          <a:lstStyle/>
          <a:p>
            <a:r>
              <a:rPr lang="en-US" dirty="0"/>
              <a:t>Google’s hypothetical road to hell</a:t>
            </a:r>
            <a:endParaRPr lang="bg-BG" dirty="0"/>
          </a:p>
        </p:txBody>
      </p:sp>
    </p:spTree>
    <p:extLst>
      <p:ext uri="{BB962C8B-B14F-4D97-AF65-F5344CB8AC3E}">
        <p14:creationId xmlns:p14="http://schemas.microsoft.com/office/powerpoint/2010/main" val="218908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Social Factors</a:t>
            </a:r>
            <a:br>
              <a:rPr lang="en-US" b="1" dirty="0"/>
            </a:br>
            <a:endParaRPr lang="bg-BG" dirty="0"/>
          </a:p>
        </p:txBody>
      </p:sp>
      <p:sp>
        <p:nvSpPr>
          <p:cNvPr id="3" name="Content Placeholder 2"/>
          <p:cNvSpPr>
            <a:spLocks noGrp="1"/>
          </p:cNvSpPr>
          <p:nvPr>
            <p:ph sz="quarter" idx="13"/>
          </p:nvPr>
        </p:nvSpPr>
        <p:spPr>
          <a:xfrm>
            <a:off x="466344" y="1691640"/>
            <a:ext cx="10614163" cy="3682945"/>
          </a:xfrm>
        </p:spPr>
        <p:txBody>
          <a:bodyPr>
            <a:normAutofit fontScale="85000" lnSpcReduction="20000"/>
          </a:bodyPr>
          <a:lstStyle/>
          <a:p>
            <a:r>
              <a:rPr lang="en-US" dirty="0">
                <a:latin typeface="Bodoni MT" panose="02070603080606020203" pitchFamily="18" charset="0"/>
              </a:rPr>
              <a:t>A decline in the use of traditional laptop and desktop computers, which historically have been the most popular means of accessing Google, more searches were done from mobile devices than computers for the first time during the summer of 2015.</a:t>
            </a:r>
          </a:p>
          <a:p>
            <a:r>
              <a:rPr lang="en-US" dirty="0">
                <a:latin typeface="Bodoni MT" panose="02070603080606020203" pitchFamily="18" charset="0"/>
              </a:rPr>
              <a:t>Growing use of social media solutions such as Facebook and WhatsApp for activities traditionally done on the Internet. This includes search, streaming video, shopping and money transfer.</a:t>
            </a:r>
          </a:p>
          <a:p>
            <a:r>
              <a:rPr lang="en-US" dirty="0">
                <a:latin typeface="Bodoni MT" panose="02070603080606020203" pitchFamily="18" charset="0"/>
              </a:rPr>
              <a:t>Google has not been able to translate its success in traditional search to shopping search. Around 30% of all online shoppers start their search at Amazon. That makes it hard for Google to cash in on such transactions.</a:t>
            </a:r>
          </a:p>
          <a:p>
            <a:r>
              <a:rPr lang="en-US" dirty="0">
                <a:latin typeface="Bodoni MT" panose="02070603080606020203" pitchFamily="18" charset="0"/>
              </a:rPr>
              <a:t>YouTube has become less dominant of a video sharing platform as more and more companies launch their own alternatives to traditional television.</a:t>
            </a:r>
          </a:p>
          <a:p>
            <a:endParaRPr lang="bg-BG" dirty="0"/>
          </a:p>
        </p:txBody>
      </p:sp>
    </p:spTree>
    <p:extLst>
      <p:ext uri="{BB962C8B-B14F-4D97-AF65-F5344CB8AC3E}">
        <p14:creationId xmlns:p14="http://schemas.microsoft.com/office/powerpoint/2010/main" val="7875135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Technological Factors </a:t>
            </a:r>
            <a:br>
              <a:rPr lang="en-US" b="1" dirty="0"/>
            </a:br>
            <a:endParaRPr lang="bg-BG" dirty="0"/>
          </a:p>
        </p:txBody>
      </p:sp>
      <p:sp>
        <p:nvSpPr>
          <p:cNvPr id="3" name="Content Placeholder 2"/>
          <p:cNvSpPr>
            <a:spLocks noGrp="1"/>
          </p:cNvSpPr>
          <p:nvPr>
            <p:ph sz="quarter" idx="13"/>
          </p:nvPr>
        </p:nvSpPr>
        <p:spPr/>
        <p:txBody>
          <a:bodyPr>
            <a:normAutofit lnSpcReduction="10000"/>
          </a:bodyPr>
          <a:lstStyle/>
          <a:p>
            <a:pPr fontAlgn="base"/>
            <a:r>
              <a:rPr lang="en-US" dirty="0">
                <a:latin typeface="Bodoni MT" panose="02070603080606020203" pitchFamily="18" charset="0"/>
              </a:rPr>
              <a:t>technological external factors significant in Google’s external environment include Growing Internet access in developing countries and Rapid adoption of mobile devices in the global market.</a:t>
            </a:r>
          </a:p>
          <a:p>
            <a:pPr fontAlgn="base"/>
            <a:r>
              <a:rPr lang="en-US" dirty="0">
                <a:latin typeface="Bodoni MT" panose="02070603080606020203" pitchFamily="18" charset="0"/>
              </a:rPr>
              <a:t>Google faces significant opportunities based on these technological external factors. The company can expect higher advertising revenues as developing markets become more connected online. Also, Google can improve the mobile-friendliness of its online products to exploit the mobile trend.</a:t>
            </a:r>
          </a:p>
          <a:p>
            <a:endParaRPr lang="bg-BG" dirty="0"/>
          </a:p>
        </p:txBody>
      </p:sp>
    </p:spTree>
    <p:extLst>
      <p:ext uri="{BB962C8B-B14F-4D97-AF65-F5344CB8AC3E}">
        <p14:creationId xmlns:p14="http://schemas.microsoft.com/office/powerpoint/2010/main" val="658749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Legal factors </a:t>
            </a:r>
            <a:endParaRPr lang="bg-BG" dirty="0"/>
          </a:p>
        </p:txBody>
      </p:sp>
      <p:sp>
        <p:nvSpPr>
          <p:cNvPr id="3" name="Content Placeholder 2"/>
          <p:cNvSpPr>
            <a:spLocks noGrp="1"/>
          </p:cNvSpPr>
          <p:nvPr>
            <p:ph sz="quarter" idx="13"/>
          </p:nvPr>
        </p:nvSpPr>
        <p:spPr>
          <a:xfrm>
            <a:off x="685801" y="2075510"/>
            <a:ext cx="10394707" cy="3536820"/>
          </a:xfrm>
        </p:spPr>
        <p:txBody>
          <a:bodyPr>
            <a:normAutofit fontScale="92500" lnSpcReduction="20000"/>
          </a:bodyPr>
          <a:lstStyle/>
          <a:p>
            <a:r>
              <a:rPr lang="en-US" dirty="0">
                <a:latin typeface="Bodoni MT" panose="02070603080606020203" pitchFamily="18" charset="0"/>
              </a:rPr>
              <a:t>regulations on online privacy and intellectual property have been initiated by google. </a:t>
            </a:r>
          </a:p>
          <a:p>
            <a:r>
              <a:rPr lang="en-US" dirty="0">
                <a:latin typeface="Bodoni MT" panose="02070603080606020203" pitchFamily="18" charset="0"/>
              </a:rPr>
              <a:t>criticism of the company over issues such as aggressive tax avoidance, search neutrality, copyright, censorship of search results and content, and privacy have been brought up. Other criticisms include alleged misuse and manipulation of search results, its use of others' intellectual property, concerns that its compilation of data may violate people's privacy, and the energy consumption of its servers, as well as concerns over traditional business issues such as monopoly, restraint of trade, anti-competitive practices, and patent infringement.</a:t>
            </a:r>
            <a:endParaRPr lang="bg-BG" dirty="0">
              <a:solidFill>
                <a:srgbClr val="FF0000"/>
              </a:solidFill>
              <a:latin typeface="Arial Black" panose="020B0A04020102020204" pitchFamily="34" charset="0"/>
            </a:endParaRPr>
          </a:p>
          <a:p>
            <a:endParaRPr lang="bg-BG" dirty="0"/>
          </a:p>
        </p:txBody>
      </p:sp>
    </p:spTree>
    <p:extLst>
      <p:ext uri="{BB962C8B-B14F-4D97-AF65-F5344CB8AC3E}">
        <p14:creationId xmlns:p14="http://schemas.microsoft.com/office/powerpoint/2010/main" val="258651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98802"/>
            <a:ext cx="10183483" cy="886534"/>
          </a:xfrm>
        </p:spPr>
        <p:txBody>
          <a:bodyPr>
            <a:normAutofit fontScale="90000"/>
          </a:bodyPr>
          <a:lstStyle/>
          <a:p>
            <a:r>
              <a:rPr lang="en-US" dirty="0"/>
              <a:t>Scenario #1       </a:t>
            </a:r>
            <a:r>
              <a:rPr lang="en-US" sz="2200" dirty="0"/>
              <a:t>Google remains stable; competitors remain stable </a:t>
            </a:r>
            <a:br>
              <a:rPr lang="bg-BG" dirty="0"/>
            </a:br>
            <a:r>
              <a:rPr lang="en-US" dirty="0"/>
              <a:t>  </a:t>
            </a:r>
            <a:endParaRPr lang="bg-BG" dirty="0"/>
          </a:p>
        </p:txBody>
      </p:sp>
      <p:sp>
        <p:nvSpPr>
          <p:cNvPr id="3" name="Content Placeholder 2"/>
          <p:cNvSpPr>
            <a:spLocks noGrp="1"/>
          </p:cNvSpPr>
          <p:nvPr>
            <p:ph sz="quarter" idx="13"/>
          </p:nvPr>
        </p:nvSpPr>
        <p:spPr>
          <a:xfrm>
            <a:off x="580187" y="874677"/>
            <a:ext cx="10394707" cy="4089249"/>
          </a:xfrm>
        </p:spPr>
        <p:txBody>
          <a:bodyPr/>
          <a:lstStyle/>
          <a:p>
            <a:r>
              <a:rPr lang="en-US" dirty="0">
                <a:latin typeface="Bodoni MT" panose="02070603080606020203" pitchFamily="18" charset="0"/>
              </a:rPr>
              <a:t>Due to the recession all around the world, Online advertising is becoming more and more popular and google thrives on this contrary to the popular belief. Some companies would be forced to close their physical locations and move entirely online to minimize expenditures. As history has proven, google actually remained resilient and even benefited from the downturn of the economy. </a:t>
            </a:r>
            <a:endParaRPr lang="bg-BG" dirty="0"/>
          </a:p>
        </p:txBody>
      </p:sp>
    </p:spTree>
    <p:extLst>
      <p:ext uri="{BB962C8B-B14F-4D97-AF65-F5344CB8AC3E}">
        <p14:creationId xmlns:p14="http://schemas.microsoft.com/office/powerpoint/2010/main" val="829227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6" y="194094"/>
            <a:ext cx="10116646" cy="1030857"/>
          </a:xfrm>
        </p:spPr>
        <p:txBody>
          <a:bodyPr>
            <a:normAutofit/>
          </a:bodyPr>
          <a:lstStyle/>
          <a:p>
            <a:r>
              <a:rPr lang="en-US" dirty="0"/>
              <a:t>Scenario #2     </a:t>
            </a:r>
            <a:r>
              <a:rPr lang="en-US" sz="2200" dirty="0"/>
              <a:t>google remains stable; competitors decline </a:t>
            </a:r>
            <a:endParaRPr lang="bg-BG" sz="2200" dirty="0"/>
          </a:p>
        </p:txBody>
      </p:sp>
      <p:sp>
        <p:nvSpPr>
          <p:cNvPr id="3" name="Content Placeholder 2"/>
          <p:cNvSpPr>
            <a:spLocks noGrp="1"/>
          </p:cNvSpPr>
          <p:nvPr>
            <p:ph sz="quarter" idx="13"/>
          </p:nvPr>
        </p:nvSpPr>
        <p:spPr/>
        <p:txBody>
          <a:bodyPr/>
          <a:lstStyle/>
          <a:p>
            <a:r>
              <a:rPr lang="en-US" dirty="0">
                <a:latin typeface="Bodoni MT" panose="02070603080606020203" pitchFamily="18" charset="0"/>
              </a:rPr>
              <a:t>Google would continue to hold its top spot, whereas competitors will have difficulty keeping up.  businesses are looking for ways to compensate their losses  and would cut entirely or at least partly drift off of most traditional forms of advertising which are more expensive. </a:t>
            </a:r>
          </a:p>
          <a:p>
            <a:endParaRPr lang="bg-BG" dirty="0"/>
          </a:p>
        </p:txBody>
      </p:sp>
    </p:spTree>
    <p:extLst>
      <p:ext uri="{BB962C8B-B14F-4D97-AF65-F5344CB8AC3E}">
        <p14:creationId xmlns:p14="http://schemas.microsoft.com/office/powerpoint/2010/main" val="2881871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56616"/>
            <a:ext cx="10396882" cy="1151965"/>
          </a:xfrm>
        </p:spPr>
        <p:txBody>
          <a:bodyPr>
            <a:normAutofit/>
          </a:bodyPr>
          <a:lstStyle/>
          <a:p>
            <a:r>
              <a:rPr lang="en-US" dirty="0"/>
              <a:t>Scenario #3      </a:t>
            </a:r>
            <a:r>
              <a:rPr lang="en-US" sz="2200" dirty="0"/>
              <a:t>google is unstable; competitors remain stable</a:t>
            </a:r>
            <a:endParaRPr lang="bg-BG" sz="2200" dirty="0"/>
          </a:p>
        </p:txBody>
      </p:sp>
      <p:sp>
        <p:nvSpPr>
          <p:cNvPr id="3" name="Content Placeholder 2"/>
          <p:cNvSpPr>
            <a:spLocks noGrp="1"/>
          </p:cNvSpPr>
          <p:nvPr>
            <p:ph sz="quarter" idx="13"/>
          </p:nvPr>
        </p:nvSpPr>
        <p:spPr>
          <a:xfrm>
            <a:off x="438912" y="1298358"/>
            <a:ext cx="10394707" cy="3311189"/>
          </a:xfrm>
        </p:spPr>
        <p:txBody>
          <a:bodyPr/>
          <a:lstStyle/>
          <a:p>
            <a:r>
              <a:rPr lang="en-US" dirty="0">
                <a:latin typeface="Bodoni MT" panose="02070603080606020203" pitchFamily="18" charset="0"/>
              </a:rPr>
              <a:t>This is the scenario which took place. Google did not meet its financial projections by 20% in profit and in the air there was everything but love. Many thought this was a pivotal point in Google's history and nothing would be the same. However largely due to its large capital and influence they managed to bounce back. </a:t>
            </a:r>
            <a:endParaRPr lang="bg-B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3696" y="3735451"/>
            <a:ext cx="4193457" cy="2528189"/>
          </a:xfrm>
          <a:prstGeom prst="rect">
            <a:avLst/>
          </a:prstGeom>
        </p:spPr>
      </p:pic>
      <p:sp>
        <p:nvSpPr>
          <p:cNvPr id="5" name="TextBox 4"/>
          <p:cNvSpPr txBox="1"/>
          <p:nvPr/>
        </p:nvSpPr>
        <p:spPr>
          <a:xfrm>
            <a:off x="5884241" y="1159858"/>
            <a:ext cx="2249424" cy="276999"/>
          </a:xfrm>
          <a:prstGeom prst="rect">
            <a:avLst/>
          </a:prstGeom>
          <a:noFill/>
        </p:spPr>
        <p:txBody>
          <a:bodyPr wrap="square" rtlCol="0">
            <a:spAutoFit/>
          </a:bodyPr>
          <a:lstStyle/>
          <a:p>
            <a:r>
              <a:rPr lang="en-US" sz="1200" dirty="0"/>
              <a:t>(Still has the upper hand) </a:t>
            </a:r>
            <a:endParaRPr lang="bg-BG" sz="1200" dirty="0"/>
          </a:p>
        </p:txBody>
      </p:sp>
    </p:spTree>
    <p:extLst>
      <p:ext uri="{BB962C8B-B14F-4D97-AF65-F5344CB8AC3E}">
        <p14:creationId xmlns:p14="http://schemas.microsoft.com/office/powerpoint/2010/main" val="2861074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83117"/>
            <a:ext cx="10396882" cy="1151965"/>
          </a:xfrm>
        </p:spPr>
        <p:txBody>
          <a:bodyPr>
            <a:normAutofit/>
          </a:bodyPr>
          <a:lstStyle/>
          <a:p>
            <a:r>
              <a:rPr lang="en-US" dirty="0"/>
              <a:t>Scenario #4</a:t>
            </a:r>
            <a:endParaRPr lang="bg-BG" sz="2200" dirty="0"/>
          </a:p>
        </p:txBody>
      </p:sp>
      <p:sp>
        <p:nvSpPr>
          <p:cNvPr id="3" name="Content Placeholder 2"/>
          <p:cNvSpPr>
            <a:spLocks noGrp="1"/>
          </p:cNvSpPr>
          <p:nvPr>
            <p:ph sz="quarter" idx="13"/>
          </p:nvPr>
        </p:nvSpPr>
        <p:spPr/>
        <p:txBody>
          <a:bodyPr/>
          <a:lstStyle/>
          <a:p>
            <a:endParaRPr lang="bg-BG"/>
          </a:p>
        </p:txBody>
      </p:sp>
    </p:spTree>
    <p:extLst>
      <p:ext uri="{BB962C8B-B14F-4D97-AF65-F5344CB8AC3E}">
        <p14:creationId xmlns:p14="http://schemas.microsoft.com/office/powerpoint/2010/main" val="39463307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#5</a:t>
            </a:r>
            <a:endParaRPr lang="bg-BG" dirty="0"/>
          </a:p>
        </p:txBody>
      </p:sp>
      <p:sp>
        <p:nvSpPr>
          <p:cNvPr id="3" name="Content Placeholder 2"/>
          <p:cNvSpPr>
            <a:spLocks noGrp="1"/>
          </p:cNvSpPr>
          <p:nvPr>
            <p:ph sz="quarter" idx="13"/>
          </p:nvPr>
        </p:nvSpPr>
        <p:spPr/>
        <p:txBody>
          <a:bodyPr/>
          <a:lstStyle/>
          <a:p>
            <a:endParaRPr lang="bg-BG" dirty="0"/>
          </a:p>
        </p:txBody>
      </p:sp>
    </p:spTree>
    <p:extLst>
      <p:ext uri="{BB962C8B-B14F-4D97-AF65-F5344CB8AC3E}">
        <p14:creationId xmlns:p14="http://schemas.microsoft.com/office/powerpoint/2010/main" val="1746293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#6</a:t>
            </a:r>
            <a:endParaRPr lang="bg-BG" dirty="0"/>
          </a:p>
        </p:txBody>
      </p:sp>
      <p:sp>
        <p:nvSpPr>
          <p:cNvPr id="3" name="Content Placeholder 2"/>
          <p:cNvSpPr>
            <a:spLocks noGrp="1"/>
          </p:cNvSpPr>
          <p:nvPr>
            <p:ph sz="quarter" idx="13"/>
          </p:nvPr>
        </p:nvSpPr>
        <p:spPr/>
        <p:txBody>
          <a:bodyPr/>
          <a:lstStyle/>
          <a:p>
            <a:endParaRPr lang="bg-BG"/>
          </a:p>
        </p:txBody>
      </p:sp>
    </p:spTree>
    <p:extLst>
      <p:ext uri="{BB962C8B-B14F-4D97-AF65-F5344CB8AC3E}">
        <p14:creationId xmlns:p14="http://schemas.microsoft.com/office/powerpoint/2010/main" val="1286937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#7  </a:t>
            </a:r>
            <a:r>
              <a:rPr lang="en-US" sz="2200" dirty="0"/>
              <a:t>Google is unstable; hacker attack</a:t>
            </a:r>
            <a:endParaRPr lang="bg-BG" sz="2200" dirty="0"/>
          </a:p>
        </p:txBody>
      </p:sp>
      <p:sp>
        <p:nvSpPr>
          <p:cNvPr id="3" name="Content Placeholder 2"/>
          <p:cNvSpPr>
            <a:spLocks noGrp="1"/>
          </p:cNvSpPr>
          <p:nvPr>
            <p:ph sz="quarter" idx="13"/>
          </p:nvPr>
        </p:nvSpPr>
        <p:spPr/>
        <p:txBody>
          <a:bodyPr>
            <a:normAutofit fontScale="85000" lnSpcReduction="10000"/>
          </a:bodyPr>
          <a:lstStyle/>
          <a:p>
            <a:r>
              <a:rPr lang="en-US" dirty="0">
                <a:latin typeface="Bodoni MT" panose="02070603080606020203" pitchFamily="18" charset="0"/>
              </a:rPr>
              <a:t>Passing through security system of every single company, institution or organization it is considered as the worst threat that could be faced. Hacking the general core leads to some detrimental consequences. Personal details, banking accounts and every type of information could be revealed. In the most cases loses cost millions. What will be the worst scenario if google is under cyber attack? Such action will inevitably destabilize the company. Even though google has one of the best security systems, the danger of penetration still exists. This will lead to collapse of indices and google influence on the marker will decline. company’s competitors will immediately take advantage of the situation and this will shake the </a:t>
            </a:r>
            <a:r>
              <a:rPr lang="en-US" dirty="0" err="1">
                <a:latin typeface="Bodoni MT" panose="02070603080606020203" pitchFamily="18" charset="0"/>
              </a:rPr>
              <a:t>google’s</a:t>
            </a:r>
            <a:r>
              <a:rPr lang="en-US" dirty="0">
                <a:latin typeface="Bodoni MT" panose="02070603080606020203" pitchFamily="18" charset="0"/>
              </a:rPr>
              <a:t> positions.</a:t>
            </a:r>
            <a:endParaRPr lang="bg-BG" dirty="0"/>
          </a:p>
        </p:txBody>
      </p:sp>
    </p:spTree>
    <p:extLst>
      <p:ext uri="{BB962C8B-B14F-4D97-AF65-F5344CB8AC3E}">
        <p14:creationId xmlns:p14="http://schemas.microsoft.com/office/powerpoint/2010/main" val="3289910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case?</a:t>
            </a:r>
            <a:endParaRPr lang="bg-BG" dirty="0"/>
          </a:p>
        </p:txBody>
      </p:sp>
      <p:sp>
        <p:nvSpPr>
          <p:cNvPr id="3" name="Content Placeholder 2"/>
          <p:cNvSpPr>
            <a:spLocks noGrp="1"/>
          </p:cNvSpPr>
          <p:nvPr>
            <p:ph sz="quarter" idx="13"/>
          </p:nvPr>
        </p:nvSpPr>
        <p:spPr>
          <a:xfrm>
            <a:off x="560718" y="1673525"/>
            <a:ext cx="7108166" cy="3416059"/>
          </a:xfrm>
        </p:spPr>
        <p:txBody>
          <a:bodyPr>
            <a:noAutofit/>
          </a:bodyPr>
          <a:lstStyle/>
          <a:p>
            <a:r>
              <a:rPr lang="en-US" sz="1200" dirty="0">
                <a:latin typeface="Bodoni MT" panose="02070603080606020203" pitchFamily="18" charset="0"/>
              </a:rPr>
              <a:t>A drop in internet giant Google`s stocks with 8% at the end of the working day lead to a collapse in few indices at the NY stock exchange. This is a result from the preannouncement of the company`s report showing low incomes and 20% decrease in profit compared to the same period for last year.  Stocks were traded at $754but after the release of the report their price collapsed to $676. Then Google stopped trading for two and a half hours at $687. When trade was reopened, Google`s stocks went up slightly but after all dropped with 8% or $60.49, reaching $695 at the end of the day. All that lead to writing off of assets for $19.8 billion of company`s market value and a decrease of 1% of high-tech enterprises index NASDAQ. Other indices closed the day with smaller losses. NASDAQ dropped with31 points to 3.073. The industrial index Dow Jones fell with 8 points to13.549, while Standard &amp; Poor’s 500 index fell with 4 points to1457.</a:t>
            </a:r>
            <a:endParaRPr lang="bg-BG" sz="1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8884" y="2005640"/>
            <a:ext cx="3669103" cy="2751828"/>
          </a:xfrm>
          <a:prstGeom prst="rect">
            <a:avLst/>
          </a:prstGeom>
        </p:spPr>
      </p:pic>
    </p:spTree>
    <p:extLst>
      <p:ext uri="{BB962C8B-B14F-4D97-AF65-F5344CB8AC3E}">
        <p14:creationId xmlns:p14="http://schemas.microsoft.com/office/powerpoint/2010/main" val="1447797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information</a:t>
            </a:r>
            <a:r>
              <a:rPr lang="bg-BG" dirty="0"/>
              <a:t>: </a:t>
            </a:r>
            <a:r>
              <a:rPr lang="en-US" dirty="0"/>
              <a:t>X02</a:t>
            </a:r>
            <a:endParaRPr lang="bg-BG" dirty="0"/>
          </a:p>
        </p:txBody>
      </p:sp>
      <p:sp>
        <p:nvSpPr>
          <p:cNvPr id="3" name="Content Placeholder 2"/>
          <p:cNvSpPr>
            <a:spLocks noGrp="1"/>
          </p:cNvSpPr>
          <p:nvPr>
            <p:ph idx="4294967295"/>
          </p:nvPr>
        </p:nvSpPr>
        <p:spPr>
          <a:xfrm>
            <a:off x="838200" y="1825625"/>
            <a:ext cx="10515600" cy="4351338"/>
          </a:xfrm>
          <a:prstGeom prst="rect">
            <a:avLst/>
          </a:prstGeom>
        </p:spPr>
        <p:txBody>
          <a:bodyPr/>
          <a:lstStyle/>
          <a:p>
            <a:r>
              <a:rPr lang="en-US" dirty="0"/>
              <a:t>Members:</a:t>
            </a:r>
          </a:p>
          <a:p>
            <a:pPr marL="0" indent="0">
              <a:buNone/>
            </a:pPr>
            <a:r>
              <a:rPr lang="en-US" dirty="0"/>
              <a:t> Nikola </a:t>
            </a:r>
            <a:r>
              <a:rPr lang="en-US" dirty="0" err="1"/>
              <a:t>Petkov</a:t>
            </a:r>
            <a:r>
              <a:rPr lang="en-US" dirty="0"/>
              <a:t> </a:t>
            </a:r>
            <a:r>
              <a:rPr lang="en-US" dirty="0" err="1"/>
              <a:t>Petkov</a:t>
            </a:r>
            <a:r>
              <a:rPr lang="en-US" dirty="0"/>
              <a:t>, 16114031</a:t>
            </a:r>
          </a:p>
          <a:p>
            <a:pPr marL="0" indent="0">
              <a:buNone/>
            </a:pPr>
            <a:r>
              <a:rPr lang="en-US" dirty="0"/>
              <a:t> </a:t>
            </a:r>
            <a:r>
              <a:rPr lang="en-US" dirty="0" err="1"/>
              <a:t>Danislav</a:t>
            </a:r>
            <a:r>
              <a:rPr lang="en-US" dirty="0"/>
              <a:t> </a:t>
            </a:r>
            <a:r>
              <a:rPr lang="en-US" dirty="0" err="1"/>
              <a:t>Plamenov</a:t>
            </a:r>
            <a:r>
              <a:rPr lang="en-US" dirty="0"/>
              <a:t> </a:t>
            </a:r>
            <a:r>
              <a:rPr lang="en-US" dirty="0" err="1"/>
              <a:t>Gurbalov</a:t>
            </a:r>
            <a:r>
              <a:rPr lang="en-US" dirty="0"/>
              <a:t>, 16114030</a:t>
            </a:r>
          </a:p>
          <a:p>
            <a:pPr marL="0" indent="0">
              <a:buNone/>
            </a:pPr>
            <a:r>
              <a:rPr lang="en-US" dirty="0"/>
              <a:t> Viktor </a:t>
            </a:r>
            <a:r>
              <a:rPr lang="en-US" dirty="0" err="1"/>
              <a:t>Georgiev</a:t>
            </a:r>
            <a:r>
              <a:rPr lang="en-US" dirty="0"/>
              <a:t> </a:t>
            </a:r>
            <a:r>
              <a:rPr lang="en-US" dirty="0" err="1"/>
              <a:t>Dardanov</a:t>
            </a:r>
            <a:r>
              <a:rPr lang="en-US" dirty="0"/>
              <a:t>, 16114002</a:t>
            </a:r>
          </a:p>
          <a:p>
            <a:pPr marL="0" indent="0">
              <a:buNone/>
            </a:pPr>
            <a:r>
              <a:rPr lang="en-US" dirty="0"/>
              <a:t> </a:t>
            </a:r>
            <a:r>
              <a:rPr lang="en-US" dirty="0" err="1"/>
              <a:t>Damyana</a:t>
            </a:r>
            <a:r>
              <a:rPr lang="en-US" dirty="0"/>
              <a:t> </a:t>
            </a:r>
            <a:r>
              <a:rPr lang="en-US" dirty="0" err="1"/>
              <a:t>Dimitrova</a:t>
            </a:r>
            <a:r>
              <a:rPr lang="en-US" dirty="0"/>
              <a:t> </a:t>
            </a:r>
            <a:r>
              <a:rPr lang="en-US" dirty="0" err="1"/>
              <a:t>Dolzheva</a:t>
            </a:r>
            <a:r>
              <a:rPr lang="en-US" dirty="0"/>
              <a:t>, </a:t>
            </a:r>
            <a:r>
              <a:rPr lang="bg-BG" dirty="0"/>
              <a:t>16114001</a:t>
            </a:r>
            <a:endParaRPr lang="en-US" dirty="0"/>
          </a:p>
          <a:p>
            <a:pPr marL="0" indent="0">
              <a:buNone/>
            </a:pPr>
            <a:r>
              <a:rPr lang="en-US" dirty="0"/>
              <a:t> Vasil </a:t>
            </a:r>
            <a:r>
              <a:rPr lang="en-US" dirty="0" err="1"/>
              <a:t>Lubomirov</a:t>
            </a:r>
            <a:r>
              <a:rPr lang="en-US" dirty="0"/>
              <a:t> </a:t>
            </a:r>
            <a:r>
              <a:rPr lang="en-US" dirty="0" err="1"/>
              <a:t>Neshev</a:t>
            </a:r>
            <a:r>
              <a:rPr lang="en-US" dirty="0"/>
              <a:t>, 16114026</a:t>
            </a:r>
            <a:endParaRPr lang="bg-BG" dirty="0"/>
          </a:p>
        </p:txBody>
      </p:sp>
    </p:spTree>
    <p:extLst>
      <p:ext uri="{BB962C8B-B14F-4D97-AF65-F5344CB8AC3E}">
        <p14:creationId xmlns:p14="http://schemas.microsoft.com/office/powerpoint/2010/main" val="134896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497" y="100584"/>
            <a:ext cx="10396882" cy="1151965"/>
          </a:xfrm>
        </p:spPr>
        <p:txBody>
          <a:bodyPr/>
          <a:lstStyle/>
          <a:p>
            <a:r>
              <a:rPr lang="en-US" dirty="0"/>
              <a:t>Special thanks to</a:t>
            </a:r>
            <a:endParaRPr lang="bg-BG" dirty="0"/>
          </a:p>
        </p:txBody>
      </p:sp>
      <p:sp>
        <p:nvSpPr>
          <p:cNvPr id="3" name="Content Placeholder 2"/>
          <p:cNvSpPr>
            <a:spLocks noGrp="1"/>
          </p:cNvSpPr>
          <p:nvPr>
            <p:ph sz="quarter" idx="13"/>
          </p:nvPr>
        </p:nvSpPr>
        <p:spPr>
          <a:xfrm>
            <a:off x="539497" y="1047606"/>
            <a:ext cx="10028947" cy="1220731"/>
          </a:xfrm>
        </p:spPr>
        <p:txBody>
          <a:bodyPr>
            <a:normAutofit fontScale="92500" lnSpcReduction="20000"/>
          </a:bodyPr>
          <a:lstStyle/>
          <a:p>
            <a:r>
              <a:rPr lang="en-US" dirty="0">
                <a:hlinkClick r:id="rId2"/>
              </a:rPr>
              <a:t>www.ua.basaga.org</a:t>
            </a:r>
            <a:r>
              <a:rPr lang="en-US" dirty="0"/>
              <a:t> </a:t>
            </a:r>
          </a:p>
          <a:p>
            <a:r>
              <a:rPr lang="en-US" dirty="0">
                <a:hlinkClick r:id="rId3"/>
              </a:rPr>
              <a:t>http://panmore.com/google-pestel-pestle-analysis-recommendations</a:t>
            </a:r>
            <a:r>
              <a:rPr lang="en-US" dirty="0"/>
              <a:t> </a:t>
            </a:r>
          </a:p>
          <a:p>
            <a:r>
              <a:rPr lang="en-US" dirty="0">
                <a:hlinkClick r:id="rId4"/>
              </a:rPr>
              <a:t>www.prezi.org</a:t>
            </a:r>
            <a:r>
              <a:rPr lang="en-US" dirty="0"/>
              <a:t> </a:t>
            </a:r>
            <a:endParaRPr lang="bg-BG" dirty="0"/>
          </a:p>
        </p:txBody>
      </p:sp>
      <p:sp>
        <p:nvSpPr>
          <p:cNvPr id="4" name="Title 1"/>
          <p:cNvSpPr txBox="1">
            <a:spLocks/>
          </p:cNvSpPr>
          <p:nvPr/>
        </p:nvSpPr>
        <p:spPr>
          <a:xfrm>
            <a:off x="539497" y="284196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dirty="0"/>
              <a:t>And of course</a:t>
            </a:r>
            <a:endParaRPr lang="bg-BG"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9469" y="2631488"/>
            <a:ext cx="3547491" cy="2724884"/>
          </a:xfrm>
          <a:prstGeom prst="rect">
            <a:avLst/>
          </a:prstGeom>
        </p:spPr>
      </p:pic>
    </p:spTree>
    <p:extLst>
      <p:ext uri="{BB962C8B-B14F-4D97-AF65-F5344CB8AC3E}">
        <p14:creationId xmlns:p14="http://schemas.microsoft.com/office/powerpoint/2010/main" val="2686354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184" y="137161"/>
            <a:ext cx="11713463" cy="594360"/>
          </a:xfrm>
        </p:spPr>
        <p:txBody>
          <a:bodyPr>
            <a:noAutofit/>
          </a:bodyPr>
          <a:lstStyle/>
          <a:p>
            <a:r>
              <a:rPr lang="en-US" sz="4400" dirty="0"/>
              <a:t>Some examples in order to understand better</a:t>
            </a:r>
            <a:endParaRPr lang="bg-BG" sz="4400" dirty="0"/>
          </a:p>
        </p:txBody>
      </p:sp>
      <p:pic>
        <p:nvPicPr>
          <p:cNvPr id="4" name="Content Placeholder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05412" y="876947"/>
            <a:ext cx="3863668" cy="2810408"/>
          </a:xfrm>
        </p:spPr>
      </p:pic>
      <p:sp>
        <p:nvSpPr>
          <p:cNvPr id="5" name="TextBox 4"/>
          <p:cNvSpPr txBox="1"/>
          <p:nvPr/>
        </p:nvSpPr>
        <p:spPr>
          <a:xfrm>
            <a:off x="502920" y="3739159"/>
            <a:ext cx="3566160" cy="584775"/>
          </a:xfrm>
          <a:prstGeom prst="rect">
            <a:avLst/>
          </a:prstGeom>
          <a:noFill/>
        </p:spPr>
        <p:txBody>
          <a:bodyPr wrap="square" rtlCol="0">
            <a:spAutoFit/>
          </a:bodyPr>
          <a:lstStyle/>
          <a:p>
            <a:r>
              <a:rPr lang="en-US" sz="1600" dirty="0"/>
              <a:t>Last Friday’s drop in price was $42 within 3 hours.</a:t>
            </a:r>
            <a:endParaRPr lang="bg-BG" sz="16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653" y="876947"/>
            <a:ext cx="3748523" cy="2835356"/>
          </a:xfrm>
          <a:prstGeom prst="rect">
            <a:avLst/>
          </a:prstGeom>
        </p:spPr>
      </p:pic>
      <p:sp>
        <p:nvSpPr>
          <p:cNvPr id="7" name="TextBox 6"/>
          <p:cNvSpPr txBox="1"/>
          <p:nvPr/>
        </p:nvSpPr>
        <p:spPr>
          <a:xfrm>
            <a:off x="4311653" y="3771225"/>
            <a:ext cx="3566160" cy="584775"/>
          </a:xfrm>
          <a:prstGeom prst="rect">
            <a:avLst/>
          </a:prstGeom>
          <a:noFill/>
        </p:spPr>
        <p:txBody>
          <a:bodyPr wrap="square" rtlCol="0">
            <a:spAutoFit/>
          </a:bodyPr>
          <a:lstStyle/>
          <a:p>
            <a:r>
              <a:rPr lang="en-US" sz="1600" dirty="0"/>
              <a:t>Ten day constant drop resulting a loss of $82 per share.</a:t>
            </a:r>
            <a:endParaRPr lang="bg-BG" sz="1600"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8392" y="876947"/>
            <a:ext cx="3472215" cy="2631865"/>
          </a:xfrm>
          <a:prstGeom prst="rect">
            <a:avLst/>
          </a:prstGeom>
        </p:spPr>
      </p:pic>
      <p:sp>
        <p:nvSpPr>
          <p:cNvPr id="10" name="TextBox 9"/>
          <p:cNvSpPr txBox="1"/>
          <p:nvPr/>
        </p:nvSpPr>
        <p:spPr>
          <a:xfrm>
            <a:off x="8168392" y="3648115"/>
            <a:ext cx="3566160" cy="830997"/>
          </a:xfrm>
          <a:prstGeom prst="rect">
            <a:avLst/>
          </a:prstGeom>
          <a:noFill/>
        </p:spPr>
        <p:txBody>
          <a:bodyPr wrap="square" rtlCol="0">
            <a:spAutoFit/>
          </a:bodyPr>
          <a:lstStyle/>
          <a:p>
            <a:r>
              <a:rPr lang="en-US" sz="1600" dirty="0"/>
              <a:t>And of course the recent financial crisis first blood; $140 drop per share in the course of 3 months.</a:t>
            </a:r>
            <a:endParaRPr lang="bg-BG" sz="1600" dirty="0"/>
          </a:p>
        </p:txBody>
      </p:sp>
      <p:sp>
        <p:nvSpPr>
          <p:cNvPr id="12" name="TextBox 11"/>
          <p:cNvSpPr txBox="1"/>
          <p:nvPr/>
        </p:nvSpPr>
        <p:spPr>
          <a:xfrm>
            <a:off x="1143000" y="4618415"/>
            <a:ext cx="9290304" cy="954107"/>
          </a:xfrm>
          <a:prstGeom prst="rect">
            <a:avLst/>
          </a:prstGeom>
          <a:noFill/>
        </p:spPr>
        <p:txBody>
          <a:bodyPr wrap="square" rtlCol="0">
            <a:spAutoFit/>
          </a:bodyPr>
          <a:lstStyle/>
          <a:p>
            <a:r>
              <a:rPr lang="en-US" sz="2800" dirty="0">
                <a:solidFill>
                  <a:srgbClr val="FF0000"/>
                </a:solidFill>
              </a:rPr>
              <a:t>However non of these is as spectacular as $60 for 8 minutes because of a technical mistake.</a:t>
            </a:r>
            <a:endParaRPr lang="bg-BG" sz="2800" dirty="0">
              <a:solidFill>
                <a:srgbClr val="FF0000"/>
              </a:solidFill>
            </a:endParaRPr>
          </a:p>
        </p:txBody>
      </p:sp>
    </p:spTree>
    <p:extLst>
      <p:ext uri="{BB962C8B-B14F-4D97-AF65-F5344CB8AC3E}">
        <p14:creationId xmlns:p14="http://schemas.microsoft.com/office/powerpoint/2010/main" val="3562130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Google’s internal environment </a:t>
            </a:r>
            <a:endParaRPr lang="bg-BG" dirty="0"/>
          </a:p>
        </p:txBody>
      </p:sp>
      <p:sp>
        <p:nvSpPr>
          <p:cNvPr id="3" name="Content Placeholder 2"/>
          <p:cNvSpPr>
            <a:spLocks noGrp="1"/>
          </p:cNvSpPr>
          <p:nvPr>
            <p:ph sz="quarter" idx="13"/>
          </p:nvPr>
        </p:nvSpPr>
        <p:spPr/>
        <p:txBody>
          <a:bodyPr>
            <a:normAutofit fontScale="92500" lnSpcReduction="10000"/>
          </a:bodyPr>
          <a:lstStyle/>
          <a:p>
            <a:pPr fontAlgn="base"/>
            <a:r>
              <a:rPr lang="en-US" dirty="0">
                <a:latin typeface="Bodoni MT" panose="02070603080606020203" pitchFamily="18" charset="0"/>
              </a:rPr>
              <a:t>Internal environment consists of the events and trends </a:t>
            </a:r>
            <a:r>
              <a:rPr lang="en-US" i="1" dirty="0">
                <a:latin typeface="Bodoni MT" panose="02070603080606020203" pitchFamily="18" charset="0"/>
              </a:rPr>
              <a:t>within</a:t>
            </a:r>
            <a:r>
              <a:rPr lang="en-US" dirty="0">
                <a:latin typeface="Bodoni MT" panose="02070603080606020203" pitchFamily="18" charset="0"/>
              </a:rPr>
              <a:t> an organization that affect the management, employees and organizational culture.</a:t>
            </a:r>
          </a:p>
          <a:p>
            <a:r>
              <a:rPr lang="en-US" dirty="0">
                <a:latin typeface="Bodoni MT" panose="02070603080606020203" pitchFamily="18" charset="0"/>
              </a:rPr>
              <a:t>Like every company of its size google has an abundance of resources and potential for aggressive expansion waiting for its moment to come.</a:t>
            </a:r>
          </a:p>
          <a:p>
            <a:r>
              <a:rPr lang="en-US" dirty="0">
                <a:latin typeface="Bodoni MT" panose="02070603080606020203" pitchFamily="18" charset="0"/>
              </a:rPr>
              <a:t>The most important of these are vast financial capital, human resources and the culture within, their strive for innovation and competitiveness and Google's decades old reputation.</a:t>
            </a:r>
            <a:endParaRPr lang="bg-BG" dirty="0"/>
          </a:p>
        </p:txBody>
      </p:sp>
    </p:spTree>
    <p:extLst>
      <p:ext uri="{BB962C8B-B14F-4D97-AF65-F5344CB8AC3E}">
        <p14:creationId xmlns:p14="http://schemas.microsoft.com/office/powerpoint/2010/main" val="393254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Philosophy </a:t>
            </a:r>
            <a:endParaRPr lang="bg-BG" dirty="0"/>
          </a:p>
        </p:txBody>
      </p:sp>
      <p:sp>
        <p:nvSpPr>
          <p:cNvPr id="3" name="Content Placeholder 2"/>
          <p:cNvSpPr>
            <a:spLocks noGrp="1"/>
          </p:cNvSpPr>
          <p:nvPr>
            <p:ph sz="quarter" idx="13"/>
          </p:nvPr>
        </p:nvSpPr>
        <p:spPr>
          <a:xfrm>
            <a:off x="685800" y="1682152"/>
            <a:ext cx="10804585" cy="1828800"/>
          </a:xfrm>
        </p:spPr>
        <p:txBody>
          <a:bodyPr>
            <a:normAutofit fontScale="62500" lnSpcReduction="20000"/>
          </a:bodyPr>
          <a:lstStyle/>
          <a:p>
            <a:r>
              <a:rPr lang="en-US" dirty="0">
                <a:latin typeface="Bodoni MT" panose="02070603080606020203" pitchFamily="18" charset="0"/>
              </a:rPr>
              <a:t>The company has always managed to make an impression that to them maximizing the profits from their ventures isn’t the most important aspect of their work. They approach situations having in mind their priority which is keeping their clients satisfied while striving to find new ways and patterns.</a:t>
            </a:r>
          </a:p>
          <a:p>
            <a:r>
              <a:rPr lang="en-US" dirty="0">
                <a:latin typeface="Bodoni MT" panose="02070603080606020203" pitchFamily="18" charset="0"/>
              </a:rPr>
              <a:t>“It’s really the people that make Google the kind of company it is. We hire people who are smart and determined, and we favor ability over experience. Although Googlers share common goals and visions for the company, we hail from all walks of life and speak dozens of languages, reflecting the global audience that we serve.”   -Google’s culture</a:t>
            </a:r>
            <a:endParaRPr lang="bg-BG" dirty="0"/>
          </a:p>
        </p:txBody>
      </p:sp>
      <p:pic>
        <p:nvPicPr>
          <p:cNvPr id="4" name="videoplayb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07442" y="3510952"/>
            <a:ext cx="4876800" cy="2743200"/>
          </a:xfrm>
          <a:prstGeom prst="rect">
            <a:avLst/>
          </a:prstGeom>
        </p:spPr>
      </p:pic>
    </p:spTree>
    <p:extLst>
      <p:ext uri="{BB962C8B-B14F-4D97-AF65-F5344CB8AC3E}">
        <p14:creationId xmlns:p14="http://schemas.microsoft.com/office/powerpoint/2010/main" val="38372617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of Google's maxims </a:t>
            </a:r>
            <a:endParaRPr lang="bg-BG" dirty="0"/>
          </a:p>
        </p:txBody>
      </p:sp>
      <p:sp>
        <p:nvSpPr>
          <p:cNvPr id="3" name="Content Placeholder 2"/>
          <p:cNvSpPr>
            <a:spLocks noGrp="1"/>
          </p:cNvSpPr>
          <p:nvPr>
            <p:ph sz="quarter" idx="13"/>
          </p:nvPr>
        </p:nvSpPr>
        <p:spPr/>
        <p:txBody>
          <a:bodyPr/>
          <a:lstStyle/>
          <a:p>
            <a:r>
              <a:rPr lang="en-US" dirty="0"/>
              <a:t>“Crazy definitely triumphs comfy at Google” </a:t>
            </a:r>
          </a:p>
          <a:p>
            <a:r>
              <a:rPr lang="en-US" dirty="0"/>
              <a:t>“If we don’t have any of these mistakes we’re just not taking enough risks”.</a:t>
            </a:r>
          </a:p>
          <a:p>
            <a:r>
              <a:rPr lang="en-US" dirty="0"/>
              <a:t> Get Uncomfy: That means never settle into an equilibrium (a.k.a. "rut"), but don't fall apart either (a.k.a. the "chaos trap") </a:t>
            </a:r>
          </a:p>
          <a:p>
            <a:r>
              <a:rPr lang="en-US" dirty="0"/>
              <a:t>Pace Yourself: The goal should be creating an internal rhythm, not just moving fast for the sake of speed.</a:t>
            </a:r>
            <a:endParaRPr lang="bg-BG" dirty="0"/>
          </a:p>
        </p:txBody>
      </p:sp>
    </p:spTree>
    <p:extLst>
      <p:ext uri="{BB962C8B-B14F-4D97-AF65-F5344CB8AC3E}">
        <p14:creationId xmlns:p14="http://schemas.microsoft.com/office/powerpoint/2010/main" val="1113782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rot="21284397">
            <a:off x="1972233" y="1846391"/>
            <a:ext cx="7473692" cy="3286491"/>
          </a:xfrm>
        </p:spPr>
      </p:pic>
      <p:sp>
        <p:nvSpPr>
          <p:cNvPr id="2" name="Title 1"/>
          <p:cNvSpPr>
            <a:spLocks noGrp="1"/>
          </p:cNvSpPr>
          <p:nvPr>
            <p:ph type="title"/>
          </p:nvPr>
        </p:nvSpPr>
        <p:spPr/>
        <p:txBody>
          <a:bodyPr/>
          <a:lstStyle/>
          <a:p>
            <a:r>
              <a:rPr lang="en-US" dirty="0"/>
              <a:t>External environmental factors</a:t>
            </a:r>
            <a:endParaRPr lang="bg-BG" dirty="0"/>
          </a:p>
        </p:txBody>
      </p:sp>
    </p:spTree>
    <p:extLst>
      <p:ext uri="{BB962C8B-B14F-4D97-AF65-F5344CB8AC3E}">
        <p14:creationId xmlns:p14="http://schemas.microsoft.com/office/powerpoint/2010/main" val="968508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Political Factors</a:t>
            </a:r>
            <a:br>
              <a:rPr lang="en-US" b="1" dirty="0"/>
            </a:br>
            <a:endParaRPr lang="bg-BG" dirty="0"/>
          </a:p>
        </p:txBody>
      </p:sp>
      <p:sp>
        <p:nvSpPr>
          <p:cNvPr id="3" name="Content Placeholder 2"/>
          <p:cNvSpPr>
            <a:spLocks noGrp="1"/>
          </p:cNvSpPr>
          <p:nvPr>
            <p:ph sz="quarter" idx="13"/>
          </p:nvPr>
        </p:nvSpPr>
        <p:spPr>
          <a:xfrm>
            <a:off x="687976" y="1837765"/>
            <a:ext cx="10394707" cy="3311189"/>
          </a:xfrm>
        </p:spPr>
        <p:txBody>
          <a:bodyPr>
            <a:noAutofit/>
          </a:bodyPr>
          <a:lstStyle/>
          <a:p>
            <a:r>
              <a:rPr lang="en-US" sz="1600" dirty="0">
                <a:latin typeface="Bodoni MT" panose="02070603080606020203" pitchFamily="18" charset="0"/>
              </a:rPr>
              <a:t>There is widespread criticism that Google is a monopoly. This has led to antitrust action, particularly in Europe.  There have been calls for Google to be broken up or for it to change the way it conducts searches.</a:t>
            </a:r>
          </a:p>
          <a:p>
            <a:r>
              <a:rPr lang="en-US" sz="1600" dirty="0">
                <a:latin typeface="Bodoni MT" panose="02070603080606020203" pitchFamily="18" charset="0"/>
              </a:rPr>
              <a:t>There has also been some criticism that Google has too much control over the flow of information to the point of changing the outcome of elections. This could lead to calls for nationalization or stricter government oversight of Google.</a:t>
            </a:r>
          </a:p>
          <a:p>
            <a:r>
              <a:rPr lang="en-US" sz="1600" dirty="0">
                <a:latin typeface="Bodoni MT" panose="02070603080606020203" pitchFamily="18" charset="0"/>
              </a:rPr>
              <a:t>Google is one of many U.S. companies that stashes cash in foreign bank accounts to avoid high American corporate income taxes. There is growing political pressure in the United States to force these companies to bring that money into the country.</a:t>
            </a:r>
          </a:p>
          <a:p>
            <a:r>
              <a:rPr lang="en-US" sz="1600" dirty="0">
                <a:latin typeface="Bodoni MT" panose="02070603080606020203" pitchFamily="18" charset="0"/>
              </a:rPr>
              <a:t>Additionally, Google has not been able to enter some potentially lucrative markets, such as China, which limits the company’s growth.</a:t>
            </a:r>
            <a:endParaRPr lang="bg-BG" sz="1600" dirty="0"/>
          </a:p>
        </p:txBody>
      </p:sp>
    </p:spTree>
    <p:extLst>
      <p:ext uri="{BB962C8B-B14F-4D97-AF65-F5344CB8AC3E}">
        <p14:creationId xmlns:p14="http://schemas.microsoft.com/office/powerpoint/2010/main" val="2698344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Economic Factors</a:t>
            </a:r>
            <a:br>
              <a:rPr lang="en-US" b="1" dirty="0"/>
            </a:br>
            <a:endParaRPr lang="bg-BG" dirty="0"/>
          </a:p>
        </p:txBody>
      </p:sp>
      <p:sp>
        <p:nvSpPr>
          <p:cNvPr id="3" name="Content Placeholder 2"/>
          <p:cNvSpPr>
            <a:spLocks noGrp="1"/>
          </p:cNvSpPr>
          <p:nvPr>
            <p:ph sz="quarter" idx="13"/>
          </p:nvPr>
        </p:nvSpPr>
        <p:spPr>
          <a:xfrm>
            <a:off x="687976" y="1953668"/>
            <a:ext cx="10394707" cy="3311189"/>
          </a:xfrm>
        </p:spPr>
        <p:txBody>
          <a:bodyPr>
            <a:normAutofit fontScale="92500" lnSpcReduction="20000"/>
          </a:bodyPr>
          <a:lstStyle/>
          <a:p>
            <a:r>
              <a:rPr lang="en-US" dirty="0">
                <a:latin typeface="Bodoni MT" panose="02070603080606020203" pitchFamily="18" charset="0"/>
              </a:rPr>
              <a:t>Alphabet has accumulated a huge amount of cash, which makes it very vulnerable to inflation. A sudden drop in the value of a currency could reduce the company’s value.</a:t>
            </a:r>
          </a:p>
          <a:p>
            <a:r>
              <a:rPr lang="en-US" dirty="0">
                <a:latin typeface="Bodoni MT" panose="02070603080606020203" pitchFamily="18" charset="0"/>
              </a:rPr>
              <a:t>The volume of Google revenues is subject to the impact of a set of macroeconomic factors such as inflation rate, the value of USD, interest rates, relevance of economic slowdown and others. However, it is interesting to note that impacts of some of the above factors on Google performance has proved to be different compared to the impact of the same factors on many other businesses within and outside e-commerce industry.</a:t>
            </a:r>
            <a:endParaRPr lang="bg-BG" dirty="0"/>
          </a:p>
        </p:txBody>
      </p:sp>
    </p:spTree>
    <p:extLst>
      <p:ext uri="{BB962C8B-B14F-4D97-AF65-F5344CB8AC3E}">
        <p14:creationId xmlns:p14="http://schemas.microsoft.com/office/powerpoint/2010/main" val="126735594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TM04033927[[fn=Main Event]]</Template>
  <TotalTime>722</TotalTime>
  <Words>1137</Words>
  <Application>Microsoft Office PowerPoint</Application>
  <PresentationFormat>Widescreen</PresentationFormat>
  <Paragraphs>65</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Arial Black</vt:lpstr>
      <vt:lpstr>Bodoni MT</vt:lpstr>
      <vt:lpstr>Impact</vt:lpstr>
      <vt:lpstr>Main Event</vt:lpstr>
      <vt:lpstr>Pseudo crisis</vt:lpstr>
      <vt:lpstr>What is the case?</vt:lpstr>
      <vt:lpstr>Some examples in order to understand better</vt:lpstr>
      <vt:lpstr>Google’s internal environment </vt:lpstr>
      <vt:lpstr>Philosophy </vt:lpstr>
      <vt:lpstr>Some of Google's maxims </vt:lpstr>
      <vt:lpstr>External environmental factors</vt:lpstr>
      <vt:lpstr>Political Factors </vt:lpstr>
      <vt:lpstr>Economic Factors </vt:lpstr>
      <vt:lpstr>Social Factors </vt:lpstr>
      <vt:lpstr>Technological Factors  </vt:lpstr>
      <vt:lpstr>Legal factors </vt:lpstr>
      <vt:lpstr>Scenario #1       Google remains stable; competitors remain stable    </vt:lpstr>
      <vt:lpstr>Scenario #2     google remains stable; competitors decline </vt:lpstr>
      <vt:lpstr>Scenario #3      google is unstable; competitors remain stable</vt:lpstr>
      <vt:lpstr>Scenario #4</vt:lpstr>
      <vt:lpstr>Scenario #5</vt:lpstr>
      <vt:lpstr>Scenario #6</vt:lpstr>
      <vt:lpstr>Scenario #7  Google is unstable; hacker attack</vt:lpstr>
      <vt:lpstr>Team information: X02</vt:lpstr>
      <vt:lpstr>Special thanks 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Pseudo crisis</dc:title>
  <dc:creator>Nikola</dc:creator>
  <cp:lastModifiedBy>VIKTOR</cp:lastModifiedBy>
  <cp:revision>34</cp:revision>
  <dcterms:created xsi:type="dcterms:W3CDTF">2016-11-15T12:44:12Z</dcterms:created>
  <dcterms:modified xsi:type="dcterms:W3CDTF">2016-11-17T21:31:28Z</dcterms:modified>
</cp:coreProperties>
</file>

<file path=docProps/thumbnail.jpeg>
</file>